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15" autoAdjust="0"/>
  </p:normalViewPr>
  <p:slideViewPr>
    <p:cSldViewPr snapToGrid="0" snapToObjects="1">
      <p:cViewPr varScale="1">
        <p:scale>
          <a:sx n="95" d="100"/>
          <a:sy n="95" d="100"/>
        </p:scale>
        <p:origin x="-118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66E9B-AA0A-E345-A6D2-9D69D7E48735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BCF99-5C90-C445-9341-7BD8F626E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0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BCF99-5C90-C445-9341-7BD8F626EB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08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BCF99-5C90-C445-9341-7BD8F626EB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7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9BCF99-5C90-C445-9341-7BD8F626EB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2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60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28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6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4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4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53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32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3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5DF31-EDDC-E44F-911D-863AB6822431}" type="datetimeFigureOut">
              <a:rPr lang="en-US" smtClean="0"/>
              <a:t>12/15/15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B056E1-2A96-ED4D-8669-9E51F7A7D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8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leantechnica.com/2015/06/06/economic-growth-potential-solar-sunny-future-florida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885" y="340754"/>
            <a:ext cx="8741553" cy="92943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venir Next Regular"/>
                <a:cs typeface="Avenir Next Regular"/>
              </a:rPr>
              <a:t>Solar Power Suitable Lands in </a:t>
            </a:r>
            <a:br>
              <a:rPr lang="en-US" b="1" dirty="0" smtClean="0">
                <a:latin typeface="Avenir Next Regular"/>
                <a:cs typeface="Avenir Next Regular"/>
              </a:rPr>
            </a:br>
            <a:r>
              <a:rPr lang="en-US" b="1" dirty="0" smtClean="0">
                <a:latin typeface="Avenir Next Regular"/>
                <a:cs typeface="Avenir Next Regular"/>
              </a:rPr>
              <a:t>Palm Beach County, Florida</a:t>
            </a:r>
            <a:endParaRPr lang="en-US" b="1" dirty="0">
              <a:latin typeface="Avenir Next Regular"/>
              <a:cs typeface="Avenir Next Regula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885" y="6130762"/>
            <a:ext cx="8741553" cy="642903"/>
          </a:xfrm>
        </p:spPr>
        <p:txBody>
          <a:bodyPr>
            <a:normAutofit lnSpcReduction="10000"/>
          </a:bodyPr>
          <a:lstStyle/>
          <a:p>
            <a:r>
              <a:rPr lang="en-US" sz="1800" b="1" dirty="0" smtClean="0">
                <a:latin typeface="Avenir Next Regular"/>
                <a:cs typeface="Avenir Next Regular"/>
              </a:rPr>
              <a:t>By: Max Grossman</a:t>
            </a:r>
          </a:p>
          <a:p>
            <a:r>
              <a:rPr lang="en-US" sz="1800" b="1" dirty="0" smtClean="0">
                <a:latin typeface="Avenir Next Regular"/>
                <a:cs typeface="Avenir Next Regular"/>
              </a:rPr>
              <a:t>GEOG6293</a:t>
            </a:r>
            <a:endParaRPr lang="en-US" sz="1800" dirty="0"/>
          </a:p>
        </p:txBody>
      </p:sp>
      <p:pic>
        <p:nvPicPr>
          <p:cNvPr id="8" name="Picture 7" descr="SolarSuitabilityFinalProduct_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91" y="1468509"/>
            <a:ext cx="6068069" cy="455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3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>
                <a:latin typeface="Avenir Next Regular"/>
                <a:cs typeface="Avenir Next Regular"/>
              </a:rPr>
              <a:t>Solar in Florida: </a:t>
            </a:r>
            <a:r>
              <a:rPr lang="en-US" sz="3600" b="1" dirty="0">
                <a:latin typeface="Avenir Next Regular"/>
                <a:cs typeface="Avenir Next Regular"/>
              </a:rPr>
              <a:t>W</a:t>
            </a:r>
            <a:r>
              <a:rPr lang="en-US" sz="3600" b="1" dirty="0" smtClean="0">
                <a:latin typeface="Avenir Next Regular"/>
                <a:cs typeface="Avenir Next Regular"/>
              </a:rPr>
              <a:t>hy does it matter?</a:t>
            </a:r>
            <a:endParaRPr lang="en-US" sz="3600" b="1" dirty="0">
              <a:latin typeface="Avenir Next Regular"/>
              <a:cs typeface="Avenir Next Regula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49" y="1600200"/>
            <a:ext cx="8706133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venir Next Regular"/>
                <a:cs typeface="Avenir Next Regular"/>
              </a:rPr>
              <a:t>3</a:t>
            </a:r>
            <a:r>
              <a:rPr lang="en-US" sz="2000" baseline="30000" dirty="0" smtClean="0">
                <a:latin typeface="Avenir Next Regular"/>
                <a:cs typeface="Avenir Next Regular"/>
              </a:rPr>
              <a:t>rd</a:t>
            </a:r>
            <a:r>
              <a:rPr lang="en-US" sz="2000" dirty="0" smtClean="0">
                <a:latin typeface="Avenir Next Regular"/>
                <a:cs typeface="Avenir Next Regular"/>
              </a:rPr>
              <a:t> highest rooftop solar potential in U.S – </a:t>
            </a:r>
            <a:r>
              <a:rPr lang="en-US" sz="2000" i="1" dirty="0" smtClean="0">
                <a:latin typeface="Avenir Next Regular"/>
                <a:cs typeface="Avenir Next Regular"/>
                <a:hlinkClick r:id="rId3"/>
              </a:rPr>
              <a:t>cleantechnia.com</a:t>
            </a:r>
            <a:endParaRPr lang="en-US" sz="2000" i="1" dirty="0" smtClean="0">
              <a:latin typeface="Avenir Next Regular"/>
              <a:cs typeface="Avenir Next Regular"/>
            </a:endParaRPr>
          </a:p>
          <a:p>
            <a:r>
              <a:rPr lang="en-US" sz="2000" dirty="0" smtClean="0">
                <a:latin typeface="Avenir Next Regular"/>
                <a:cs typeface="Avenir Next Regular"/>
              </a:rPr>
              <a:t>13</a:t>
            </a:r>
            <a:r>
              <a:rPr lang="en-US" sz="2000" baseline="30000" dirty="0" smtClean="0">
                <a:latin typeface="Avenir Next Regular"/>
                <a:cs typeface="Avenir Next Regular"/>
              </a:rPr>
              <a:t>th</a:t>
            </a:r>
            <a:r>
              <a:rPr lang="en-US" sz="2000" dirty="0" smtClean="0">
                <a:latin typeface="Avenir Next Regular"/>
                <a:cs typeface="Avenir Next Regular"/>
              </a:rPr>
              <a:t> in Nation for installed capacity (234 megawatts) -</a:t>
            </a:r>
            <a:r>
              <a:rPr lang="en-US" sz="2000" i="1" dirty="0" smtClean="0">
                <a:latin typeface="Avenir Next Regular"/>
                <a:cs typeface="Avenir Next Regular"/>
                <a:hlinkClick r:id="rId3"/>
              </a:rPr>
              <a:t>cleantechnia.com</a:t>
            </a:r>
            <a:endParaRPr lang="en-US" sz="2000" i="1" dirty="0" smtClean="0">
              <a:latin typeface="Avenir Next Regular"/>
              <a:cs typeface="Avenir Next Regular"/>
            </a:endParaRPr>
          </a:p>
          <a:p>
            <a:pPr lvl="6"/>
            <a:endParaRPr lang="en-US" sz="800" i="1" dirty="0" smtClean="0">
              <a:latin typeface="Avenir Next Regular"/>
              <a:cs typeface="Avenir Next Regular"/>
            </a:endParaRPr>
          </a:p>
          <a:p>
            <a:pPr marL="0" indent="0">
              <a:buNone/>
            </a:pPr>
            <a:endParaRPr lang="en-US" sz="2000" dirty="0">
              <a:latin typeface="Avenir Next Regular"/>
              <a:cs typeface="Avenir Next Regular"/>
            </a:endParaRPr>
          </a:p>
        </p:txBody>
      </p:sp>
      <p:pic>
        <p:nvPicPr>
          <p:cNvPr id="4" name="Picture 3" descr="Screen Shot 2015-12-15 at 10.27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4" y="2375932"/>
            <a:ext cx="4549075" cy="16956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144" y="4025776"/>
            <a:ext cx="3032935" cy="36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Next Bold"/>
                <a:cs typeface="Avenir Next Bold"/>
              </a:rPr>
              <a:t>Source: Lawrence Berkeley National Lab</a:t>
            </a:r>
            <a:endParaRPr lang="en-US" sz="1200" dirty="0">
              <a:latin typeface="Avenir Next Bold"/>
              <a:cs typeface="Avenir Next Bold"/>
            </a:endParaRPr>
          </a:p>
        </p:txBody>
      </p:sp>
      <p:pic>
        <p:nvPicPr>
          <p:cNvPr id="6" name="Picture 5" descr="GlobalTemps_WarmestYears_2015_lar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4" y="4359658"/>
            <a:ext cx="3882274" cy="19411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4904" y="6268642"/>
            <a:ext cx="12234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venir Next Bold"/>
                <a:cs typeface="Avenir Next Bold"/>
              </a:rPr>
              <a:t>Source: NOAA</a:t>
            </a:r>
            <a:endParaRPr lang="en-US" sz="1200" dirty="0">
              <a:latin typeface="Avenir Next Bold"/>
              <a:cs typeface="Avenir Next Bold"/>
            </a:endParaRPr>
          </a:p>
        </p:txBody>
      </p:sp>
      <p:pic>
        <p:nvPicPr>
          <p:cNvPr id="9" name="Picture 8" descr="BUB!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5"/>
          <a:stretch/>
        </p:blipFill>
        <p:spPr>
          <a:xfrm>
            <a:off x="4713219" y="3800418"/>
            <a:ext cx="4179570" cy="25198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13220" y="3154987"/>
            <a:ext cx="4179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venir Next Regular"/>
                <a:cs typeface="Avenir Next Regular"/>
              </a:rPr>
              <a:t>But why Palm Beach?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6406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500"/>
            <a:ext cx="8229600" cy="67172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venir Next Regular"/>
                <a:cs typeface="Avenir Next Regular"/>
              </a:rPr>
              <a:t>Multicriteria evaluation: </a:t>
            </a:r>
            <a:r>
              <a:rPr lang="en-US" sz="2800" b="1" dirty="0" smtClean="0">
                <a:latin typeface="Avenir Next Regular"/>
                <a:cs typeface="Avenir Next Regular"/>
              </a:rPr>
              <a:t>how it can help you.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6360"/>
            <a:ext cx="8229600" cy="1186101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 smtClean="0">
                <a:latin typeface="Avenir Next Regular"/>
                <a:cs typeface="Avenir Next Regular"/>
              </a:rPr>
              <a:t>A robust spatial analysis tool</a:t>
            </a:r>
          </a:p>
          <a:p>
            <a:endParaRPr lang="en-US" sz="2500" dirty="0" smtClean="0">
              <a:latin typeface="Avenir Next Regular"/>
              <a:cs typeface="Avenir Next Regular"/>
            </a:endParaRPr>
          </a:p>
          <a:p>
            <a:r>
              <a:rPr lang="en-US" sz="2500" dirty="0" smtClean="0">
                <a:latin typeface="Avenir Next Regular"/>
                <a:cs typeface="Avenir Next Regular"/>
              </a:rPr>
              <a:t>Basics</a:t>
            </a:r>
            <a:endParaRPr lang="en-US" sz="2500" dirty="0">
              <a:latin typeface="Avenir Next Regular"/>
              <a:cs typeface="Avenir Next Regular"/>
            </a:endParaRPr>
          </a:p>
        </p:txBody>
      </p:sp>
      <p:pic>
        <p:nvPicPr>
          <p:cNvPr id="4" name="Picture 3" descr="Screen Shot 2015-12-15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17" y="2285904"/>
            <a:ext cx="3475923" cy="558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217" y="2922747"/>
            <a:ext cx="30329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Next Bold"/>
                <a:cs typeface="Avenir Next Bold"/>
              </a:rPr>
              <a:t>Source:  J R Eastman</a:t>
            </a:r>
            <a:endParaRPr lang="en-US" sz="1200" dirty="0">
              <a:latin typeface="Avenir Next Bold"/>
              <a:cs typeface="Avenir Next 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7" y="3261207"/>
            <a:ext cx="2508750" cy="748224"/>
          </a:xfrm>
          <a:prstGeom prst="rect">
            <a:avLst/>
          </a:prstGeom>
        </p:spPr>
      </p:pic>
      <p:pic>
        <p:nvPicPr>
          <p:cNvPr id="7" name="Picture 6" descr="Screen Shot 2015-12-15 at 11.4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378" y="946360"/>
            <a:ext cx="3080435" cy="245325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00555" y="3399615"/>
            <a:ext cx="2686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venir Next Bold"/>
                <a:cs typeface="Avenir Next Bold"/>
              </a:rPr>
              <a:t>Source: van </a:t>
            </a:r>
            <a:r>
              <a:rPr lang="en-US" sz="1400" dirty="0" err="1" smtClean="0">
                <a:latin typeface="Avenir Next Bold"/>
                <a:cs typeface="Avenir Next Bold"/>
              </a:rPr>
              <a:t>Haare</a:t>
            </a:r>
            <a:r>
              <a:rPr lang="en-US" sz="1400" dirty="0" smtClean="0">
                <a:latin typeface="Avenir Next Bold"/>
                <a:cs typeface="Avenir Next Bold"/>
              </a:rPr>
              <a:t>, </a:t>
            </a:r>
            <a:r>
              <a:rPr lang="en-US" sz="1400" dirty="0" err="1" smtClean="0">
                <a:latin typeface="Avenir Next Bold"/>
                <a:cs typeface="Avenir Next Bold"/>
              </a:rPr>
              <a:t>Fthenakis</a:t>
            </a:r>
            <a:endParaRPr lang="en-US" sz="1400" dirty="0">
              <a:latin typeface="Avenir Next Bold"/>
              <a:cs typeface="Avenir Next Bold"/>
            </a:endParaRPr>
          </a:p>
        </p:txBody>
      </p:sp>
      <p:pic>
        <p:nvPicPr>
          <p:cNvPr id="11" name="Picture 10" descr="Screen Shot 2015-12-15 at 11.55.1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24" y="3888247"/>
            <a:ext cx="2748237" cy="25304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15738" y="6401692"/>
            <a:ext cx="32046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Source: </a:t>
            </a:r>
            <a:r>
              <a:rPr lang="en-US" sz="1600" dirty="0" err="1" smtClean="0"/>
              <a:t>Ceballos</a:t>
            </a:r>
            <a:r>
              <a:rPr lang="en-US" sz="1600" dirty="0" smtClean="0"/>
              <a:t>-Silva, Lopez-Blanco</a:t>
            </a:r>
            <a:endParaRPr lang="en-US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308576"/>
              </p:ext>
            </p:extLst>
          </p:nvPr>
        </p:nvGraphicFramePr>
        <p:xfrm>
          <a:off x="289052" y="4557472"/>
          <a:ext cx="3783089" cy="2068455"/>
        </p:xfrm>
        <a:graphic>
          <a:graphicData uri="http://schemas.openxmlformats.org/drawingml/2006/table">
            <a:tbl>
              <a:tblPr/>
              <a:tblGrid>
                <a:gridCol w="1913121"/>
                <a:gridCol w="934984"/>
                <a:gridCol w="934984"/>
              </a:tblGrid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Criteria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MCE </a:t>
                      </a:r>
                      <a:r>
                        <a:rPr 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Weight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5713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Solar Potential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GHI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7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Inverse Distance to Powerline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Distance to city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Population Density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People/KM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Inverse Distance to Road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Meters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Landcover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Categorical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566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Fed Land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Categorical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89052" y="4009430"/>
            <a:ext cx="37830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venir Next Regular"/>
                <a:cs typeface="Avenir Next Regular"/>
              </a:rPr>
              <a:t>Solar Suitability Criteria</a:t>
            </a:r>
            <a:endParaRPr lang="en-US" b="1" dirty="0">
              <a:latin typeface="Avenir Next Regular"/>
              <a:cs typeface="Avenir Nex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468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build="p"/>
      <p:bldP spid="5" grpId="0"/>
      <p:bldP spid="5" grpId="1"/>
      <p:bldP spid="10" grpId="0"/>
      <p:bldP spid="12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1200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Avenir Next Bold"/>
                <a:cs typeface="Avenir Next Bold"/>
              </a:rPr>
              <a:t>Tricky Task 1: Fishnets.</a:t>
            </a:r>
            <a:endParaRPr lang="en-US" sz="3200" b="1" dirty="0">
              <a:latin typeface="Avenir Next Bold"/>
              <a:cs typeface="Avenir Next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146" y="1122234"/>
            <a:ext cx="5727653" cy="484608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venir Next Bold"/>
                <a:cs typeface="Avenir Next Bold"/>
              </a:rPr>
              <a:t>Sneaky solution: for loops, dictionaries, lists</a:t>
            </a:r>
            <a:endParaRPr lang="en-US" sz="2000" dirty="0">
              <a:latin typeface="Avenir Next Bold"/>
              <a:cs typeface="Avenir Next Bold"/>
            </a:endParaRPr>
          </a:p>
        </p:txBody>
      </p:sp>
      <p:pic>
        <p:nvPicPr>
          <p:cNvPr id="6" name="Picture 5" descr="Untitled drawin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r="71945" b="11056"/>
          <a:stretch/>
        </p:blipFill>
        <p:spPr>
          <a:xfrm>
            <a:off x="457200" y="994477"/>
            <a:ext cx="1628787" cy="52565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3014" y="2009116"/>
            <a:ext cx="2180423" cy="61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959146" y="1726662"/>
            <a:ext cx="5954232" cy="4524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# First I set the three fc I want to calculate distance from to variables</a:t>
            </a:r>
          </a:p>
          <a:p>
            <a:r>
              <a:rPr lang="en-US" sz="800" dirty="0" smtClean="0">
                <a:latin typeface="Consolas"/>
                <a:cs typeface="Consolas"/>
              </a:rPr>
              <a:t>Cities = "</a:t>
            </a:r>
            <a:r>
              <a:rPr lang="en-US" sz="800" dirty="0" err="1" smtClean="0">
                <a:latin typeface="Consolas"/>
                <a:cs typeface="Consolas"/>
              </a:rPr>
              <a:t>WP_Cities</a:t>
            </a:r>
            <a:r>
              <a:rPr lang="en-US" sz="800" dirty="0" smtClean="0">
                <a:latin typeface="Consolas"/>
                <a:cs typeface="Consolas"/>
              </a:rPr>
              <a:t>"</a:t>
            </a:r>
          </a:p>
          <a:p>
            <a:r>
              <a:rPr lang="en-US" sz="800" dirty="0" smtClean="0">
                <a:latin typeface="Consolas"/>
                <a:cs typeface="Consolas"/>
              </a:rPr>
              <a:t>Roads = "</a:t>
            </a:r>
            <a:r>
              <a:rPr lang="en-US" sz="800" dirty="0" err="1" smtClean="0">
                <a:latin typeface="Consolas"/>
                <a:cs typeface="Consolas"/>
              </a:rPr>
              <a:t>WP_Roads</a:t>
            </a:r>
            <a:r>
              <a:rPr lang="en-US" sz="800" dirty="0" smtClean="0">
                <a:latin typeface="Consolas"/>
                <a:cs typeface="Consolas"/>
              </a:rPr>
              <a:t>"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Powerlines</a:t>
            </a:r>
            <a:r>
              <a:rPr lang="en-US" sz="800" dirty="0" smtClean="0">
                <a:latin typeface="Consolas"/>
                <a:cs typeface="Consolas"/>
              </a:rPr>
              <a:t> = "</a:t>
            </a:r>
            <a:r>
              <a:rPr lang="en-US" sz="800" dirty="0" err="1" smtClean="0">
                <a:latin typeface="Consolas"/>
                <a:cs typeface="Consolas"/>
              </a:rPr>
              <a:t>WP_Powerlines</a:t>
            </a:r>
            <a:r>
              <a:rPr lang="en-US" sz="800" dirty="0" smtClean="0">
                <a:latin typeface="Consolas"/>
                <a:cs typeface="Consolas"/>
              </a:rPr>
              <a:t>"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FedLands</a:t>
            </a:r>
            <a:r>
              <a:rPr lang="en-US" sz="800" dirty="0" smtClean="0">
                <a:latin typeface="Consolas"/>
                <a:cs typeface="Consolas"/>
              </a:rPr>
              <a:t> = "</a:t>
            </a:r>
            <a:r>
              <a:rPr lang="en-US" sz="800" dirty="0" err="1" smtClean="0">
                <a:latin typeface="Consolas"/>
                <a:cs typeface="Consolas"/>
              </a:rPr>
              <a:t>clipped_WP_fedland_Albers_Straight</a:t>
            </a:r>
            <a:r>
              <a:rPr lang="en-US" sz="800" dirty="0" smtClean="0">
                <a:latin typeface="Consolas"/>
                <a:cs typeface="Consolas"/>
              </a:rPr>
              <a:t>"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# I then add these to a dictionary with these variables as the keys and 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 = {}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 [Cities]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Cit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 [Roads]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 [</a:t>
            </a:r>
            <a:r>
              <a:rPr lang="en-US" sz="800" dirty="0" err="1" smtClean="0">
                <a:latin typeface="Consolas"/>
                <a:cs typeface="Consolas"/>
              </a:rPr>
              <a:t>Powerlines</a:t>
            </a:r>
            <a:r>
              <a:rPr lang="en-US" sz="800" dirty="0" smtClean="0">
                <a:latin typeface="Consolas"/>
                <a:cs typeface="Consolas"/>
              </a:rPr>
              <a:t>]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Pwr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 [</a:t>
            </a:r>
            <a:r>
              <a:rPr lang="en-US" sz="800" dirty="0" err="1" smtClean="0">
                <a:latin typeface="Consolas"/>
                <a:cs typeface="Consolas"/>
              </a:rPr>
              <a:t>FedLands</a:t>
            </a:r>
            <a:r>
              <a:rPr lang="en-US" sz="800" dirty="0" smtClean="0">
                <a:latin typeface="Consolas"/>
                <a:cs typeface="Consolas"/>
              </a:rPr>
              <a:t>]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"Fed"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err="1" smtClean="0">
                <a:latin typeface="Consolas"/>
                <a:cs typeface="Consolas"/>
              </a:rPr>
              <a:t>addedfields</a:t>
            </a:r>
            <a:r>
              <a:rPr lang="en-US" sz="800" dirty="0" smtClean="0">
                <a:latin typeface="Consolas"/>
                <a:cs typeface="Consolas"/>
              </a:rPr>
              <a:t> = []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# I set "</a:t>
            </a:r>
            <a:r>
              <a:rPr lang="en-US" sz="800" dirty="0" err="1" smtClean="0">
                <a:solidFill>
                  <a:srgbClr val="7F7F7F"/>
                </a:solidFill>
                <a:latin typeface="Consolas"/>
                <a:cs typeface="Consolas"/>
              </a:rPr>
              <a:t>WestPalmFishNet</a:t>
            </a:r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" to a variable used in for loop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shp</a:t>
            </a:r>
            <a:r>
              <a:rPr lang="en-US" sz="800" dirty="0" smtClean="0">
                <a:latin typeface="Consolas"/>
                <a:cs typeface="Consolas"/>
              </a:rPr>
              <a:t> = "</a:t>
            </a:r>
            <a:r>
              <a:rPr lang="en-US" sz="800" dirty="0" err="1" smtClean="0">
                <a:latin typeface="Consolas"/>
                <a:cs typeface="Consolas"/>
              </a:rPr>
              <a:t>WestPalmFishNet</a:t>
            </a:r>
            <a:r>
              <a:rPr lang="en-US" sz="800" dirty="0" smtClean="0">
                <a:latin typeface="Consolas"/>
                <a:cs typeface="Consolas"/>
              </a:rPr>
              <a:t>"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FF0000"/>
                </a:solidFill>
                <a:latin typeface="Consolas"/>
                <a:cs typeface="Consolas"/>
              </a:rPr>
              <a:t>for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r>
              <a:rPr lang="en-US" sz="800" dirty="0" smtClean="0">
                <a:solidFill>
                  <a:srgbClr val="FF0000"/>
                </a:solidFill>
                <a:latin typeface="Consolas"/>
                <a:cs typeface="Consolas"/>
              </a:rPr>
              <a:t>in</a:t>
            </a:r>
            <a:r>
              <a:rPr lang="en-US" sz="800" dirty="0" smtClean="0">
                <a:latin typeface="Consolas"/>
                <a:cs typeface="Consolas"/>
              </a:rPr>
              <a:t> [Cities, Roads, </a:t>
            </a:r>
            <a:r>
              <a:rPr lang="en-US" sz="800" dirty="0" err="1" smtClean="0">
                <a:latin typeface="Consolas"/>
                <a:cs typeface="Consolas"/>
              </a:rPr>
              <a:t>Powerlines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FedLands</a:t>
            </a:r>
            <a:r>
              <a:rPr lang="en-US" sz="800" dirty="0" smtClean="0">
                <a:latin typeface="Consolas"/>
                <a:cs typeface="Consolas"/>
              </a:rPr>
              <a:t>]: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    </a:t>
            </a: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Perform Near Analysis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err="1" smtClean="0">
                <a:latin typeface="Consolas"/>
                <a:cs typeface="Consolas"/>
              </a:rPr>
              <a:t>arcpy.Near_analysis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shp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)   </a:t>
            </a: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Add fields that will store these results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err="1" smtClean="0">
                <a:latin typeface="Consolas"/>
                <a:cs typeface="Consolas"/>
              </a:rPr>
              <a:t>arcpy.AddField_management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shp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[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] + "_DIST",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"DOUBLE"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    </a:t>
            </a: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Store the Analysis information in these fields    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err="1" smtClean="0">
                <a:latin typeface="Consolas"/>
                <a:cs typeface="Consolas"/>
              </a:rPr>
              <a:t>arcpy.CalculateField_management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shp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[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] + "_DIST",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"!NEAR_DIST!"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"PYTHON_9.3"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endParaRPr lang="en-US" sz="800" dirty="0" smtClean="0">
              <a:solidFill>
                <a:srgbClr val="7F7F7F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Next I will delete the original </a:t>
            </a:r>
            <a:r>
              <a:rPr lang="en-US" sz="800" dirty="0" err="1" smtClean="0">
                <a:solidFill>
                  <a:srgbClr val="7F7F7F"/>
                </a:solidFill>
                <a:latin typeface="Consolas"/>
                <a:cs typeface="Consolas"/>
              </a:rPr>
              <a:t>Near_FID</a:t>
            </a:r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and </a:t>
            </a:r>
            <a:r>
              <a:rPr lang="en-US" sz="800" dirty="0" err="1" smtClean="0">
                <a:solidFill>
                  <a:srgbClr val="7F7F7F"/>
                </a:solidFill>
                <a:latin typeface="Consolas"/>
                <a:cs typeface="Consolas"/>
              </a:rPr>
              <a:t>Near_DIST</a:t>
            </a:r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fields</a:t>
            </a: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I do not need them as I copied their information to new fields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err="1" smtClean="0">
                <a:latin typeface="Consolas"/>
                <a:cs typeface="Consolas"/>
              </a:rPr>
              <a:t>arcpy.DeleteField_management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"NEAR_DIST</a:t>
            </a:r>
            <a:r>
              <a:rPr lang="en-US" sz="800" dirty="0" smtClean="0">
                <a:latin typeface="Consolas"/>
                <a:cs typeface="Consolas"/>
              </a:rPr>
              <a:t>”)    </a:t>
            </a:r>
          </a:p>
          <a:p>
            <a:r>
              <a:rPr lang="en-US" sz="800" dirty="0" smtClean="0">
                <a:solidFill>
                  <a:srgbClr val="7F7F7F"/>
                </a:solidFill>
                <a:latin typeface="Consolas"/>
                <a:cs typeface="Consolas"/>
              </a:rPr>
              <a:t>    # Lastly, Track the added fields and print it to verify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 </a:t>
            </a:r>
            <a:r>
              <a:rPr lang="en-US" sz="800" dirty="0" err="1" smtClean="0">
                <a:latin typeface="Consolas"/>
                <a:cs typeface="Consolas"/>
              </a:rPr>
              <a:t>addedfields.append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WPdict</a:t>
            </a:r>
            <a:r>
              <a:rPr lang="en-US" sz="800" dirty="0" smtClean="0">
                <a:latin typeface="Consolas"/>
                <a:cs typeface="Consolas"/>
              </a:rPr>
              <a:t>[</a:t>
            </a:r>
            <a:r>
              <a:rPr lang="en-US" sz="800" dirty="0" err="1" smtClean="0">
                <a:latin typeface="Consolas"/>
                <a:cs typeface="Consolas"/>
              </a:rPr>
              <a:t>NearFC</a:t>
            </a:r>
            <a:r>
              <a:rPr lang="en-US" sz="800" dirty="0" smtClean="0">
                <a:latin typeface="Consolas"/>
                <a:cs typeface="Consolas"/>
              </a:rPr>
              <a:t>], +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"_DIST"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r>
              <a:rPr lang="en-US" sz="800" dirty="0" smtClean="0">
                <a:latin typeface="Consolas"/>
                <a:cs typeface="Consolas"/>
              </a:rPr>
              <a:t>   </a:t>
            </a:r>
            <a:r>
              <a:rPr lang="en-US" sz="800" dirty="0" smtClean="0">
                <a:solidFill>
                  <a:srgbClr val="FF0000"/>
                </a:solidFill>
                <a:latin typeface="Consolas"/>
                <a:cs typeface="Consolas"/>
              </a:rPr>
              <a:t> print </a:t>
            </a:r>
            <a:r>
              <a:rPr lang="en-US" sz="800" dirty="0" err="1" smtClean="0">
                <a:latin typeface="Consolas"/>
                <a:cs typeface="Consolas"/>
              </a:rPr>
              <a:t>addedfields</a:t>
            </a:r>
            <a:r>
              <a:rPr lang="en-US" sz="800" dirty="0" smtClean="0">
                <a:latin typeface="Consolas"/>
                <a:cs typeface="Consolas"/>
              </a:rPr>
              <a:t> </a:t>
            </a:r>
            <a:endParaRPr lang="en-US" sz="8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1949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8529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latin typeface="Avenir Next Bold"/>
                <a:cs typeface="Avenir Next Bold"/>
              </a:rPr>
              <a:t>Tricky Task 2: Normalize? Inverse Distance?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501" y="938711"/>
            <a:ext cx="6107299" cy="544516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smtClean="0">
                <a:latin typeface="Avenir Next Bold"/>
                <a:cs typeface="Avenir Next Bold"/>
              </a:rPr>
              <a:t>Sneaky Solution: expressions, codeblocks</a:t>
            </a:r>
          </a:p>
          <a:p>
            <a:pPr lvl="1"/>
            <a:r>
              <a:rPr lang="en-US" sz="1600" dirty="0" smtClean="0">
                <a:latin typeface="Avenir Next Bold"/>
                <a:cs typeface="Avenir Next Bold"/>
              </a:rPr>
              <a:t>Limited, I think.</a:t>
            </a:r>
            <a:endParaRPr lang="en-US" sz="1600" dirty="0">
              <a:latin typeface="Avenir Next Bold"/>
              <a:cs typeface="Avenir Next Bol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6902" y="1549376"/>
            <a:ext cx="6657097" cy="5324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# Before I calculate the fields, I need to add them. I use </a:t>
            </a:r>
            <a:r>
              <a:rPr lang="en-US" sz="800" dirty="0" err="1" smtClean="0">
                <a:solidFill>
                  <a:srgbClr val="A6A6A6"/>
                </a:solidFill>
                <a:latin typeface="Consolas"/>
                <a:cs typeface="Consolas"/>
              </a:rPr>
              <a:t>Addfield_management</a:t>
            </a:r>
            <a:endParaRPr lang="en-US" sz="800" dirty="0" smtClean="0">
              <a:solidFill>
                <a:srgbClr val="A6A6A6"/>
              </a:solidFill>
              <a:latin typeface="Consolas"/>
              <a:cs typeface="Consolas"/>
            </a:endParaRPr>
          </a:p>
          <a:p>
            <a:r>
              <a:rPr lang="en-US" sz="800" dirty="0" err="1" smtClean="0">
                <a:latin typeface="Consolas"/>
                <a:cs typeface="Consolas"/>
              </a:rPr>
              <a:t>arcpy.Addfield_management</a:t>
            </a:r>
            <a:r>
              <a:rPr lang="en-US" sz="800" dirty="0" smtClean="0">
                <a:latin typeface="Consolas"/>
                <a:cs typeface="Consolas"/>
              </a:rPr>
              <a:t>("</a:t>
            </a:r>
            <a:r>
              <a:rPr lang="en-US" sz="800" dirty="0" err="1" smtClean="0">
                <a:latin typeface="Consolas"/>
                <a:cs typeface="Consolas"/>
              </a:rPr>
              <a:t>WestPalmFishNet</a:t>
            </a:r>
            <a:r>
              <a:rPr lang="en-US" sz="800" dirty="0" smtClean="0">
                <a:latin typeface="Consolas"/>
                <a:cs typeface="Consolas"/>
              </a:rPr>
              <a:t>", "</a:t>
            </a:r>
            <a:r>
              <a:rPr lang="en-US" sz="800" dirty="0" err="1" smtClean="0">
                <a:latin typeface="Consolas"/>
                <a:cs typeface="Consolas"/>
              </a:rPr>
              <a:t>NormDistRoad</a:t>
            </a:r>
            <a:r>
              <a:rPr lang="en-US" sz="800" dirty="0" smtClean="0">
                <a:latin typeface="Consolas"/>
                <a:cs typeface="Consolas"/>
              </a:rPr>
              <a:t>",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'FLOAT'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endParaRPr lang="en-US" sz="800" dirty="0" smtClean="0"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# Next I use </a:t>
            </a:r>
            <a:r>
              <a:rPr lang="en-US" sz="800" dirty="0" err="1" smtClean="0">
                <a:solidFill>
                  <a:srgbClr val="A6A6A6"/>
                </a:solidFill>
                <a:latin typeface="Consolas"/>
                <a:cs typeface="Consolas"/>
              </a:rPr>
              <a:t>CalculateField_management</a:t>
            </a:r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 to normalize</a:t>
            </a:r>
          </a:p>
          <a:p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# This is the in table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inTab</a:t>
            </a:r>
            <a:r>
              <a:rPr lang="en-US" sz="800" dirty="0" smtClean="0">
                <a:latin typeface="Consolas"/>
                <a:cs typeface="Consolas"/>
              </a:rPr>
              <a:t>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WestPalmFishNet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”</a:t>
            </a:r>
          </a:p>
          <a:p>
            <a:r>
              <a:rPr lang="en-US" sz="900" dirty="0" smtClean="0">
                <a:solidFill>
                  <a:srgbClr val="A6A6A6"/>
                </a:solidFill>
                <a:latin typeface="Consolas"/>
                <a:cs typeface="Consolas"/>
              </a:rPr>
              <a:t># this is the expression to calculate the field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expression_rds</a:t>
            </a:r>
            <a:r>
              <a:rPr lang="en-US" sz="800" dirty="0" smtClean="0">
                <a:latin typeface="Consolas"/>
                <a:cs typeface="Consolas"/>
              </a:rPr>
              <a:t>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"Normalizer(float(!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!))”</a:t>
            </a:r>
          </a:p>
          <a:p>
            <a:r>
              <a:rPr lang="en-US" sz="800" dirty="0" smtClean="0">
                <a:latin typeface="Consolas"/>
                <a:cs typeface="Consolas"/>
              </a:rPr>
              <a:t># This is the codeblock defining Normalizer():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codeblock_rds</a:t>
            </a:r>
            <a:r>
              <a:rPr lang="en-US" sz="800" dirty="0" smtClean="0">
                <a:latin typeface="Consolas"/>
                <a:cs typeface="Consolas"/>
              </a:rPr>
              <a:t>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"""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def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Normalizer(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):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Rds_DIST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rdsMin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float(0)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rdsRng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float(29879.68916)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rds_transform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-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rdsMin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rds_norm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rds_transform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/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rdsRng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return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rds_norm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""" </a:t>
            </a:r>
          </a:p>
          <a:p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/>
            </a:r>
            <a:b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</a:br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# Running Calculate Field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arcpy.CalculateField_management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inTab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NormDistRoad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expression_rds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"PYTHON_9.3"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codeblock_rds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A6A6A6"/>
                </a:solidFill>
                <a:latin typeface="Consolas"/>
                <a:cs typeface="Consolas"/>
              </a:rPr>
              <a:t># Adding the new field for Inverse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arcpy.Addfield_management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WestPalmFishNet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RoadsInvDis</a:t>
            </a:r>
            <a:r>
              <a:rPr lang="en-US" sz="800" dirty="0" smtClean="0">
                <a:latin typeface="Consolas"/>
                <a:cs typeface="Consolas"/>
              </a:rPr>
              <a:t>",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'FLOAT'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# the expression used to calculate the new field</a:t>
            </a:r>
          </a:p>
          <a:p>
            <a:r>
              <a:rPr lang="en-US" sz="800" dirty="0" err="1" smtClean="0">
                <a:latin typeface="Consolas"/>
                <a:cs typeface="Consolas"/>
              </a:rPr>
              <a:t>expression_InvRds</a:t>
            </a:r>
            <a:r>
              <a:rPr lang="en-US" sz="800" dirty="0" smtClean="0">
                <a:latin typeface="Consolas"/>
                <a:cs typeface="Consolas"/>
              </a:rPr>
              <a:t>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FlipValue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(float(!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NormDistRoad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!))”</a:t>
            </a:r>
          </a:p>
          <a:p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err="1" smtClean="0">
                <a:latin typeface="Consolas"/>
                <a:cs typeface="Consolas"/>
              </a:rPr>
              <a:t>codeblock_InvRds</a:t>
            </a:r>
            <a:r>
              <a:rPr lang="en-US" sz="800" dirty="0" smtClean="0">
                <a:latin typeface="Consolas"/>
                <a:cs typeface="Consolas"/>
              </a:rPr>
              <a:t> =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"""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def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FlipValue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(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NormDistRoad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):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NormDistRoad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dist_to_min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- float(0)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dist_to_max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float(1) -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if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dist_to_min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&lt;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dist_to_max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float(1) -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dist_to_min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if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dist_to_min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&gt;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dist_to_max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: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0 +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dist_to_max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else:</a:t>
            </a: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   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=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endParaRPr lang="en-US" sz="800" dirty="0" smtClean="0">
              <a:solidFill>
                <a:srgbClr val="008000"/>
              </a:solidFill>
              <a:latin typeface="Consolas"/>
              <a:cs typeface="Consolas"/>
            </a:endParaRPr>
          </a:p>
          <a:p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   return 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InvDist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 """ </a:t>
            </a:r>
          </a:p>
          <a:p>
            <a:endParaRPr lang="en-US" sz="800" dirty="0">
              <a:latin typeface="Consolas"/>
              <a:cs typeface="Consolas"/>
            </a:endParaRPr>
          </a:p>
          <a:p>
            <a:r>
              <a:rPr lang="en-US" sz="800" dirty="0" err="1" smtClean="0">
                <a:latin typeface="Consolas"/>
                <a:cs typeface="Consolas"/>
              </a:rPr>
              <a:t>arcpy.CalculateField_management</a:t>
            </a:r>
            <a:r>
              <a:rPr lang="en-US" sz="800" dirty="0" smtClean="0">
                <a:latin typeface="Consolas"/>
                <a:cs typeface="Consolas"/>
              </a:rPr>
              <a:t>(</a:t>
            </a:r>
            <a:r>
              <a:rPr lang="en-US" sz="800" dirty="0" err="1" smtClean="0">
                <a:latin typeface="Consolas"/>
                <a:cs typeface="Consolas"/>
              </a:rPr>
              <a:t>inTab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err="1" smtClean="0">
                <a:solidFill>
                  <a:srgbClr val="008000"/>
                </a:solidFill>
                <a:latin typeface="Consolas"/>
                <a:cs typeface="Consolas"/>
              </a:rPr>
              <a:t>RoadsInvDis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expression_InvRds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smtClean="0">
                <a:solidFill>
                  <a:srgbClr val="008000"/>
                </a:solidFill>
                <a:latin typeface="Consolas"/>
                <a:cs typeface="Consolas"/>
              </a:rPr>
              <a:t>"PYTHON_9.3"</a:t>
            </a:r>
            <a:r>
              <a:rPr lang="en-US" sz="800" dirty="0" smtClean="0">
                <a:latin typeface="Consolas"/>
                <a:cs typeface="Consolas"/>
              </a:rPr>
              <a:t>, </a:t>
            </a:r>
            <a:r>
              <a:rPr lang="en-US" sz="800" dirty="0" err="1" smtClean="0">
                <a:latin typeface="Consolas"/>
                <a:cs typeface="Consolas"/>
              </a:rPr>
              <a:t>codeblock_InvRds</a:t>
            </a:r>
            <a:r>
              <a:rPr lang="en-US" sz="800" dirty="0" smtClean="0">
                <a:latin typeface="Consolas"/>
                <a:cs typeface="Consolas"/>
              </a:rPr>
              <a:t>)</a:t>
            </a:r>
          </a:p>
          <a:p>
            <a:endParaRPr lang="en-US" sz="900" dirty="0" smtClean="0">
              <a:latin typeface="Consolas"/>
              <a:cs typeface="Consolas"/>
            </a:endParaRPr>
          </a:p>
          <a:p>
            <a:endParaRPr lang="en-US" sz="900" dirty="0" smtClean="0">
              <a:latin typeface="Consolas"/>
              <a:cs typeface="Consolas"/>
            </a:endParaRPr>
          </a:p>
          <a:p>
            <a:endParaRPr lang="en-US" dirty="0"/>
          </a:p>
        </p:txBody>
      </p:sp>
      <p:pic>
        <p:nvPicPr>
          <p:cNvPr id="5" name="Picture 4" descr="Untitled draw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7" r="71945" b="11056"/>
          <a:stretch/>
        </p:blipFill>
        <p:spPr>
          <a:xfrm>
            <a:off x="457200" y="994477"/>
            <a:ext cx="1628787" cy="52565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3764" y="2009116"/>
            <a:ext cx="2180423" cy="611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6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195" y="1502001"/>
            <a:ext cx="3283352" cy="50112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smtClean="0">
                <a:latin typeface="Avenir Next Regular"/>
                <a:cs typeface="Avenir Next Regular"/>
              </a:rPr>
              <a:t>Solar Lessons</a:t>
            </a:r>
          </a:p>
          <a:p>
            <a:r>
              <a:rPr lang="en-US" sz="1400" dirty="0" smtClean="0">
                <a:latin typeface="Avenir Next Regular"/>
                <a:cs typeface="Avenir Next Regular"/>
              </a:rPr>
              <a:t>The criteria I used seems somewhat nebulous</a:t>
            </a:r>
          </a:p>
          <a:p>
            <a:pPr lvl="1"/>
            <a:r>
              <a:rPr lang="en-US" sz="1400" dirty="0" smtClean="0">
                <a:latin typeface="Avenir Next Regular"/>
                <a:cs typeface="Avenir Next Regular"/>
              </a:rPr>
              <a:t>Financial Modeling &amp; Energy Demand are absent</a:t>
            </a:r>
          </a:p>
          <a:p>
            <a:r>
              <a:rPr lang="en-US" sz="1400" dirty="0" smtClean="0">
                <a:latin typeface="Avenir Next Regular"/>
                <a:cs typeface="Avenir Next Regular"/>
              </a:rPr>
              <a:t>MCE might be obsolete for residential solar</a:t>
            </a:r>
          </a:p>
          <a:p>
            <a:pPr lvl="1"/>
            <a:r>
              <a:rPr lang="en-US" sz="1400" dirty="0" smtClean="0">
                <a:latin typeface="Avenir Next Regular"/>
                <a:cs typeface="Avenir Next Regular"/>
              </a:rPr>
              <a:t>Geostellar</a:t>
            </a:r>
          </a:p>
          <a:p>
            <a:pPr lvl="1"/>
            <a:r>
              <a:rPr lang="en-US" sz="1400" dirty="0" smtClean="0">
                <a:latin typeface="Avenir Next Regular"/>
                <a:cs typeface="Avenir Next Regular"/>
              </a:rPr>
              <a:t>Utility scale database?</a:t>
            </a:r>
          </a:p>
          <a:p>
            <a:pPr marL="457200" lvl="1" indent="0">
              <a:buNone/>
            </a:pPr>
            <a:endParaRPr lang="en-US" sz="1400" dirty="0" smtClean="0">
              <a:latin typeface="Avenir Next Regular"/>
              <a:cs typeface="Avenir Next Regular"/>
            </a:endParaRPr>
          </a:p>
          <a:p>
            <a:pPr marL="0" indent="0">
              <a:buNone/>
            </a:pPr>
            <a:r>
              <a:rPr lang="en-US" sz="1400" b="1" dirty="0" smtClean="0">
                <a:latin typeface="Avenir Next Regular"/>
                <a:cs typeface="Avenir Next Regular"/>
              </a:rPr>
              <a:t>Geoprocessing/Coding </a:t>
            </a:r>
            <a:r>
              <a:rPr lang="en-US" sz="1400" b="1" dirty="0" smtClean="0">
                <a:latin typeface="Avenir Next Regular"/>
                <a:cs typeface="Avenir Next Regular"/>
              </a:rPr>
              <a:t>Lessons</a:t>
            </a:r>
            <a:endParaRPr lang="en-US" sz="1400" dirty="0" smtClean="0">
              <a:latin typeface="Avenir Next Regular"/>
              <a:cs typeface="Avenir Next Regular"/>
            </a:endParaRPr>
          </a:p>
          <a:p>
            <a:r>
              <a:rPr lang="en-US" sz="1400" dirty="0" smtClean="0">
                <a:latin typeface="Avenir Next Regular"/>
                <a:cs typeface="Avenir Next Regular"/>
              </a:rPr>
              <a:t>If you can go polygon to raster, go polygon to raster</a:t>
            </a:r>
          </a:p>
          <a:p>
            <a:pPr lvl="1"/>
            <a:r>
              <a:rPr lang="en-US" sz="1400" dirty="0" smtClean="0">
                <a:latin typeface="Avenir Next Regular"/>
                <a:cs typeface="Avenir Next Regular"/>
              </a:rPr>
              <a:t>Easier and more certain. </a:t>
            </a:r>
          </a:p>
          <a:p>
            <a:pPr lvl="1"/>
            <a:r>
              <a:rPr lang="en-US" sz="1400" dirty="0" smtClean="0">
                <a:latin typeface="Avenir Next Regular"/>
                <a:cs typeface="Avenir Next Regular"/>
              </a:rPr>
              <a:t>But, depending on spatial resolution requirements, can be </a:t>
            </a:r>
            <a:r>
              <a:rPr lang="en-US" sz="1400" i="1" dirty="0" smtClean="0">
                <a:latin typeface="Avenir Next Regular"/>
                <a:cs typeface="Avenir Next Regular"/>
              </a:rPr>
              <a:t>very </a:t>
            </a:r>
            <a:r>
              <a:rPr lang="en-US" sz="1400" dirty="0" smtClean="0">
                <a:latin typeface="Avenir Next Regular"/>
                <a:cs typeface="Avenir Next Regular"/>
              </a:rPr>
              <a:t>slow</a:t>
            </a:r>
            <a:endParaRPr lang="en-US" sz="1400" i="1" dirty="0" smtClean="0">
              <a:latin typeface="Avenir Next Regular"/>
              <a:cs typeface="Avenir Next Regular"/>
            </a:endParaRPr>
          </a:p>
          <a:p>
            <a:r>
              <a:rPr lang="en-US" sz="1400" dirty="0" smtClean="0">
                <a:latin typeface="Avenir Next Regular"/>
                <a:cs typeface="Avenir Next Regular"/>
              </a:rPr>
              <a:t>Test complex for loops on small datasets first befor</a:t>
            </a:r>
            <a:r>
              <a:rPr lang="en-US" sz="1400" dirty="0" smtClean="0">
                <a:latin typeface="Avenir Next Regular"/>
                <a:cs typeface="Avenir Next Regular"/>
              </a:rPr>
              <a:t>e large ones</a:t>
            </a:r>
          </a:p>
          <a:p>
            <a:pPr lvl="1"/>
            <a:endParaRPr lang="en-US" sz="1000" dirty="0" smtClean="0">
              <a:latin typeface="Avenir Next Regular"/>
              <a:cs typeface="Avenir Next Regular"/>
            </a:endParaRPr>
          </a:p>
          <a:p>
            <a:pPr marL="457200" lvl="1" indent="0">
              <a:buNone/>
            </a:pPr>
            <a:endParaRPr lang="en-US" sz="1400" dirty="0">
              <a:latin typeface="Avenir Next Regular"/>
              <a:cs typeface="Avenir Next Regular"/>
            </a:endParaRPr>
          </a:p>
          <a:p>
            <a:pPr marL="457200" lvl="1" indent="0">
              <a:buNone/>
            </a:pPr>
            <a:endParaRPr lang="en-US" sz="1400" dirty="0" smtClean="0">
              <a:latin typeface="Avenir Next Regular"/>
              <a:cs typeface="Avenir Next Regular"/>
            </a:endParaRPr>
          </a:p>
          <a:p>
            <a:pPr marL="457200" lvl="1" indent="0">
              <a:buNone/>
            </a:pPr>
            <a:endParaRPr lang="en-US" sz="1400" dirty="0" smtClean="0">
              <a:latin typeface="Avenir Next Regular"/>
              <a:cs typeface="Avenir Next Regular"/>
            </a:endParaRPr>
          </a:p>
          <a:p>
            <a:endParaRPr lang="en-US" sz="1800" dirty="0">
              <a:latin typeface="Avenir Next Regular"/>
              <a:cs typeface="Avenir Next Regular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6233948" y="-2206243"/>
            <a:ext cx="8229600" cy="1088032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Avenir Next Regular"/>
                <a:cs typeface="Avenir Next Regular"/>
              </a:rPr>
              <a:t>Conclusion: Starting point?</a:t>
            </a:r>
            <a:endParaRPr lang="en-US" sz="2800" dirty="0"/>
          </a:p>
        </p:txBody>
      </p:sp>
      <p:pic>
        <p:nvPicPr>
          <p:cNvPr id="6" name="Picture 5" descr="Screen Shot 2015-12-16 at 1.0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47" y="1768148"/>
            <a:ext cx="5218253" cy="40541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4074" y="131968"/>
            <a:ext cx="837272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smtClean="0">
                <a:solidFill>
                  <a:prstClr val="black"/>
                </a:solidFill>
                <a:latin typeface="Avenir Next Bold"/>
                <a:ea typeface="+mj-ea"/>
                <a:cs typeface="Avenir Next Bold"/>
              </a:rPr>
              <a:t>Conclusions: Starting Point?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2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00"/>
    </mc:Choice>
    <mc:Fallback>
      <p:transition xmlns:p14="http://schemas.microsoft.com/office/powerpoint/2010/main" spd="slow" advTm="6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638</Words>
  <Application>Microsoft Macintosh PowerPoint</Application>
  <PresentationFormat>On-screen Show (4:3)</PresentationFormat>
  <Paragraphs>139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_x0013_Solar Power Suitable Lands in  Palm Beach County, Florida</vt:lpstr>
      <vt:lpstr>Solar in Florida: Why does it matter?</vt:lpstr>
      <vt:lpstr>Multicriteria evaluation: how it can help you.</vt:lpstr>
      <vt:lpstr>Tricky Task 1: Fishnets.</vt:lpstr>
      <vt:lpstr>Tricky Task 2: Normalize? Inverse Distance?</vt:lpstr>
      <vt:lpstr>Conclusion: Starting point?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_x0013_Solar Power Suitable Lands in  Palm Beach County, Florida</dc:title>
  <dc:creator>Max Grossman</dc:creator>
  <cp:lastModifiedBy>Max Grossman</cp:lastModifiedBy>
  <cp:revision>18</cp:revision>
  <dcterms:created xsi:type="dcterms:W3CDTF">2015-12-16T02:53:15Z</dcterms:created>
  <dcterms:modified xsi:type="dcterms:W3CDTF">2015-12-16T06:28:48Z</dcterms:modified>
</cp:coreProperties>
</file>